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7" r:id="rId5"/>
    <p:sldId id="294" r:id="rId6"/>
    <p:sldId id="269" r:id="rId7"/>
    <p:sldId id="270" r:id="rId8"/>
    <p:sldId id="285" r:id="rId9"/>
    <p:sldId id="295" r:id="rId10"/>
    <p:sldId id="278" r:id="rId11"/>
    <p:sldId id="292" r:id="rId12"/>
    <p:sldId id="291" r:id="rId13"/>
    <p:sldId id="268" r:id="rId14"/>
    <p:sldId id="279" r:id="rId15"/>
    <p:sldId id="289" r:id="rId16"/>
    <p:sldId id="282" r:id="rId17"/>
    <p:sldId id="297" r:id="rId18"/>
    <p:sldId id="286" r:id="rId19"/>
    <p:sldId id="290" r:id="rId20"/>
    <p:sldId id="287" r:id="rId21"/>
    <p:sldId id="280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435" autoAdjust="0"/>
  </p:normalViewPr>
  <p:slideViewPr>
    <p:cSldViewPr snapToGrid="0" showGuides="1">
      <p:cViewPr varScale="1">
        <p:scale>
          <a:sx n="66" d="100"/>
          <a:sy n="66" d="100"/>
        </p:scale>
        <p:origin x="102" y="2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560" y="-14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7/9/2020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7/9/2020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186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2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7098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64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87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94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6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44" y="1283407"/>
            <a:ext cx="2763970" cy="69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78" y="1911326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245" y="435758"/>
            <a:ext cx="1647754" cy="5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38183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38183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38183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245" y="435758"/>
            <a:ext cx="1647754" cy="5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76" y="6318352"/>
            <a:ext cx="1146219" cy="40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38183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38183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38183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38183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38183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7/9/2020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Resources/workplace-decision-tree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multi-clean.com/wp-content/uploads/2020/06/CDC-Guidance-Cleaning-Disinfecting.pdf" TargetMode="Externa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Resources/workplace-decision-tree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epa.gov/pesticide-registration/list-n-disinfectants-use-against-sars-cov-2-covid-19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multi-clean.com/" TargetMode="External"/><Relationship Id="rId5" Type="http://schemas.openxmlformats.org/officeDocument/2006/relationships/hyperlink" Target="mailto:TARVIN.M@MULTI-CLEAN.COM" TargetMode="External"/><Relationship Id="rId4" Type="http://schemas.openxmlformats.org/officeDocument/2006/relationships/hyperlink" Target="https://multi-clean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community/schools-childcare/schools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file:///C:\Users\miketarv\Documents\COVID-19\School's%20Open\School%20Readiness%20&amp;%20planning-tool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multi-clean.com/wp-content/uploads/2020/06/CDC-Cleaning-Disinfection-Decision-Tool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 to School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1293515"/>
          </a:xfrm>
        </p:spPr>
        <p:txBody>
          <a:bodyPr/>
          <a:lstStyle/>
          <a:p>
            <a:r>
              <a:rPr lang="en-US" sz="2400" dirty="0" smtClean="0"/>
              <a:t>In the COVID-19 Era</a:t>
            </a:r>
          </a:p>
          <a:p>
            <a:r>
              <a:rPr lang="en-US" sz="2400" dirty="0" smtClean="0"/>
              <a:t>Webinar #1</a:t>
            </a:r>
          </a:p>
          <a:p>
            <a:r>
              <a:rPr lang="en-US" sz="2400" dirty="0" smtClean="0"/>
              <a:t>July 10, 2020</a:t>
            </a:r>
          </a:p>
          <a:p>
            <a:endParaRPr lang="en-US" sz="24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F143FEA-6E93-4548-8A9B-318F437CD8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2" y="1714853"/>
            <a:ext cx="5305661" cy="3333043"/>
          </a:xfrm>
        </p:spPr>
      </p:pic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your Plan?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Cleaning and Disinfecting is a key part of any </a:t>
            </a:r>
            <a:r>
              <a:rPr lang="en-US" dirty="0" smtClean="0"/>
              <a:t>school</a:t>
            </a:r>
            <a:r>
              <a:rPr lang="en-US" dirty="0" smtClean="0"/>
              <a:t> </a:t>
            </a:r>
            <a:r>
              <a:rPr lang="en-US" dirty="0" smtClean="0"/>
              <a:t>re-opening plan</a:t>
            </a:r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14" y="1951380"/>
            <a:ext cx="4595634" cy="45956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75" y="238338"/>
            <a:ext cx="4937211" cy="1325563"/>
          </a:xfrm>
        </p:spPr>
        <p:txBody>
          <a:bodyPr/>
          <a:lstStyle/>
          <a:p>
            <a:r>
              <a:rPr lang="en-US" dirty="0" smtClean="0"/>
              <a:t>1. Develop Your Plan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75" y="1288434"/>
            <a:ext cx="5777096" cy="4009585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sz="2800" b="1" dirty="0" smtClean="0"/>
              <a:t>Select Disinfectants</a:t>
            </a:r>
            <a:endParaRPr lang="en-US" sz="2800" dirty="0" smtClean="0">
              <a:hlinkClick r:id="rId3" action="ppaction://hlinkfile"/>
            </a:endParaRPr>
          </a:p>
          <a:p>
            <a:pPr lvl="0">
              <a:lnSpc>
                <a:spcPct val="150000"/>
              </a:lnSpc>
            </a:pPr>
            <a:r>
              <a:rPr lang="en-US" sz="2800" b="1" dirty="0" smtClean="0"/>
              <a:t>What Needs to be Cleaned</a:t>
            </a:r>
          </a:p>
          <a:p>
            <a:pPr lvl="0">
              <a:lnSpc>
                <a:spcPct val="150000"/>
              </a:lnSpc>
            </a:pPr>
            <a:r>
              <a:rPr lang="en-US" sz="2800" b="1" baseline="0" dirty="0" smtClean="0"/>
              <a:t>What</a:t>
            </a:r>
            <a:r>
              <a:rPr lang="en-US" sz="2800" b="1" dirty="0" smtClean="0"/>
              <a:t> Needs to be Disinfected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400" b="1" baseline="0" dirty="0" smtClean="0"/>
              <a:t>Unoccupied</a:t>
            </a:r>
            <a:r>
              <a:rPr lang="en-US" sz="2400" b="1" dirty="0" smtClean="0"/>
              <a:t> spaces for 7+ days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400" b="1" dirty="0" smtClean="0"/>
              <a:t>do not need to be disinfected before 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400" b="1" dirty="0" smtClean="0"/>
              <a:t>re-opening.</a:t>
            </a:r>
            <a:endParaRPr lang="en-US" sz="2400" b="1" baseline="0" dirty="0" smtClean="0"/>
          </a:p>
          <a:p>
            <a:pPr lvl="0"/>
            <a:endParaRPr lang="en-US" dirty="0" smtClean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14" y="1563901"/>
            <a:ext cx="4843856" cy="349485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8342" y="5298019"/>
            <a:ext cx="6399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5"/>
              </a:rPr>
              <a:t>CDC Cleaning &amp; Disinfecting Plan Guidance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248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75" y="238338"/>
            <a:ext cx="5306633" cy="1325563"/>
          </a:xfrm>
        </p:spPr>
        <p:txBody>
          <a:bodyPr/>
          <a:lstStyle/>
          <a:p>
            <a:r>
              <a:rPr lang="en-US" dirty="0" smtClean="0"/>
              <a:t>2.  Implement your Plan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75" y="1288434"/>
            <a:ext cx="5777096" cy="400958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b="1" dirty="0"/>
              <a:t>Clean visibly dirty surfaces</a:t>
            </a:r>
            <a:endParaRPr lang="en-US" sz="2800" b="1" dirty="0">
              <a:hlinkClick r:id="rId3" action="ppaction://hlinkfile"/>
            </a:endParaRPr>
          </a:p>
          <a:p>
            <a:pPr lvl="0">
              <a:lnSpc>
                <a:spcPct val="150000"/>
              </a:lnSpc>
            </a:pPr>
            <a:r>
              <a:rPr lang="en-US" sz="2800" b="1" dirty="0" smtClean="0"/>
              <a:t>Use the appropriate disinfectant</a:t>
            </a:r>
          </a:p>
          <a:p>
            <a:pPr lvl="0">
              <a:lnSpc>
                <a:spcPct val="150000"/>
              </a:lnSpc>
            </a:pPr>
            <a:r>
              <a:rPr lang="en-US" sz="2800" b="1" dirty="0" smtClean="0"/>
              <a:t>Follow directions on the label</a:t>
            </a:r>
          </a:p>
          <a:p>
            <a:pPr lvl="0"/>
            <a:endParaRPr lang="en-US" dirty="0" smtClean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9" y="1685275"/>
            <a:ext cx="5081954" cy="33917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73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/>
              <a:t>Continue and enhance routine cleaning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/>
              <a:t>Revise practices specific to the type of business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/>
              <a:t>Remove soft surfaces as much as possible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/>
              <a:t>Consider removing frequently touched items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/>
              <a:t>Maximize Fresh air intake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/>
              <a:t>Minimize fans and blowers directed at people.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 smtClean="0"/>
          </a:p>
          <a:p>
            <a:pPr marL="457200" lvl="1" indent="0">
              <a:lnSpc>
                <a:spcPct val="150000"/>
              </a:lnSpc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 Maintain </a:t>
            </a:r>
            <a:r>
              <a:rPr lang="en-US" dirty="0" smtClean="0"/>
              <a:t>and Revise As Needed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32" y="1970768"/>
            <a:ext cx="4491006" cy="299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4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Disinfecting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Needs Disinfecting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Often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Using the Correct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r="167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2859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Disinfecting Floor to Ceiling is NOT necessary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2223861"/>
          </a:xfrm>
        </p:spPr>
        <p:txBody>
          <a:bodyPr/>
          <a:lstStyle/>
          <a:p>
            <a:r>
              <a:rPr lang="en-US" sz="2800" dirty="0" smtClean="0"/>
              <a:t>High Touch Disinfecting</a:t>
            </a:r>
          </a:p>
          <a:p>
            <a:r>
              <a:rPr lang="en-US" sz="2800" dirty="0" smtClean="0"/>
              <a:t>Make your high touch checklist</a:t>
            </a:r>
          </a:p>
          <a:p>
            <a:r>
              <a:rPr lang="en-US" sz="2800" dirty="0" smtClean="0"/>
              <a:t>Other surfaces can be cleaned</a:t>
            </a:r>
            <a:endParaRPr lang="en-US" sz="2800" dirty="0"/>
          </a:p>
          <a:p>
            <a:r>
              <a:rPr lang="en-US" sz="2800" dirty="0" smtClean="0"/>
              <a:t>Disinfecting Properly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15</a:t>
            </a:fld>
            <a:endParaRPr lang="en-US" noProof="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71" y="1754260"/>
            <a:ext cx="4943535" cy="3294713"/>
          </a:xfrm>
        </p:spPr>
      </p:pic>
      <p:sp>
        <p:nvSpPr>
          <p:cNvPr id="6" name="TextBox 5"/>
          <p:cNvSpPr txBox="1"/>
          <p:nvPr/>
        </p:nvSpPr>
        <p:spPr>
          <a:xfrm>
            <a:off x="277702" y="4919277"/>
            <a:ext cx="53428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/>
              <a:t>High </a:t>
            </a:r>
            <a:r>
              <a:rPr lang="en-US" sz="2800" dirty="0" smtClean="0"/>
              <a:t>Touch </a:t>
            </a:r>
            <a:r>
              <a:rPr lang="en-US" sz="2800" dirty="0" smtClean="0"/>
              <a:t>Checklists for Schools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Disinfecting Schedule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360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75" y="238338"/>
            <a:ext cx="6713402" cy="1325563"/>
          </a:xfrm>
        </p:spPr>
        <p:txBody>
          <a:bodyPr/>
          <a:lstStyle/>
          <a:p>
            <a:r>
              <a:rPr lang="en-US" dirty="0" smtClean="0"/>
              <a:t>Approved Disinfectants for the Virus that causes COVID-19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2" y="1811655"/>
            <a:ext cx="5777096" cy="2461408"/>
          </a:xfrm>
        </p:spPr>
        <p:txBody>
          <a:bodyPr/>
          <a:lstStyle/>
          <a:p>
            <a:pPr lvl="0"/>
            <a:r>
              <a:rPr lang="en-US" dirty="0" smtClean="0"/>
              <a:t>EPA List N</a:t>
            </a:r>
          </a:p>
          <a:p>
            <a:pPr lvl="0"/>
            <a:r>
              <a:rPr lang="en-US" dirty="0" smtClean="0"/>
              <a:t>2-Types of Disinfectants Listed</a:t>
            </a:r>
          </a:p>
          <a:p>
            <a:pPr lvl="0"/>
            <a:r>
              <a:rPr lang="en-US" dirty="0" smtClean="0"/>
              <a:t>Emerging Viral Pathogen Claims</a:t>
            </a:r>
          </a:p>
          <a:p>
            <a:pPr lvl="0"/>
            <a:r>
              <a:rPr lang="en-US" dirty="0" smtClean="0"/>
              <a:t>Claims for Human Corona Virus</a:t>
            </a:r>
          </a:p>
          <a:p>
            <a:pPr lvl="0"/>
            <a:r>
              <a:rPr lang="en-US" dirty="0" smtClean="0"/>
              <a:t>Know the EPA registration #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12" y="2055542"/>
            <a:ext cx="4884848" cy="275083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78169" y="5298018"/>
            <a:ext cx="1956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hlinkClick r:id="rId4"/>
              </a:rPr>
              <a:t>EPA LIST 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9710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Fogging:  Very small droplet size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Misting:  Small droplet size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Spraying:  Medium to Large Droplet Size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Trigger Spray:  Targeted Spraying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Pump Sprayer:  Targeted Spraying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Electronic Airless Sprayers:  Wide Area Spraying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Electrostatic Sprayers:  Targeted Spraying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Disinfectant Application Terminology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173" y="1699986"/>
            <a:ext cx="514502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9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Electrostatic Sprayers</a:t>
            </a:r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E-Spray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195" y="706789"/>
            <a:ext cx="5334000" cy="5196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09" y="1166957"/>
            <a:ext cx="7438291" cy="4132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0" t="12639" r="15733" b="15441"/>
          <a:stretch/>
        </p:blipFill>
        <p:spPr>
          <a:xfrm rot="5400000">
            <a:off x="638134" y="3003965"/>
            <a:ext cx="3440872" cy="26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3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cityscape">
            <a:extLst>
              <a:ext uri="{FF2B5EF4-FFF2-40B4-BE49-F238E27FC236}">
                <a16:creationId xmlns:a16="http://schemas.microsoft.com/office/drawing/2014/main" id="{3A7EDB62-3E60-F44C-AE34-9495623E00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9B0EC6D-03DD-4CEE-9979-34A964DC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2691" y="2500086"/>
            <a:ext cx="5011410" cy="1244600"/>
          </a:xfrm>
        </p:spPr>
        <p:txBody>
          <a:bodyPr/>
          <a:lstStyle/>
          <a:p>
            <a:r>
              <a:rPr lang="en-US" sz="2800" dirty="0"/>
              <a:t>Thank </a:t>
            </a:r>
            <a:r>
              <a:rPr lang="en-US" sz="2800" dirty="0" smtClean="0"/>
              <a:t>you!</a:t>
            </a:r>
            <a:br>
              <a:rPr lang="en-US" sz="2800" dirty="0" smtClean="0"/>
            </a:br>
            <a:r>
              <a:rPr lang="en-US" sz="2800" dirty="0" smtClean="0"/>
              <a:t>Please visit our COVID-19 </a:t>
            </a:r>
            <a:r>
              <a:rPr lang="en-US" sz="2800" dirty="0" smtClean="0">
                <a:hlinkClick r:id="rId4"/>
              </a:rPr>
              <a:t>resources Page</a:t>
            </a:r>
            <a:endParaRPr lang="en-US" sz="28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0F9F51E-A3D5-4726-BACE-D5CDD8A46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5"/>
              </a:rPr>
              <a:t>TARVIN.M@MULTI-CLEAN.COM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501E1-4EA1-44EB-AF62-6F74678A2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>
                <a:hlinkClick r:id="rId6"/>
              </a:rPr>
              <a:t>WWW.MULTI-CLEAN.COM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80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Prevent the Spread of COVID-19</a:t>
            </a:r>
          </a:p>
          <a:p>
            <a:r>
              <a:rPr lang="en-US" dirty="0" smtClean="0"/>
              <a:t>How do you accomplish social distancing in a </a:t>
            </a:r>
            <a:r>
              <a:rPr lang="en-US" dirty="0" smtClean="0"/>
              <a:t>school?</a:t>
            </a:r>
            <a:endParaRPr lang="en-US" dirty="0" smtClean="0"/>
          </a:p>
          <a:p>
            <a:r>
              <a:rPr lang="en-US" dirty="0" smtClean="0"/>
              <a:t>Students, staff, and parents need to have CONFIDENCE</a:t>
            </a:r>
          </a:p>
          <a:p>
            <a:r>
              <a:rPr lang="en-US" dirty="0" smtClean="0"/>
              <a:t>Facilities and custodial staff are going to be at the heart of building CONFIDENCE!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1" r="13641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5938" y="499595"/>
            <a:ext cx="5217205" cy="1325563"/>
          </a:xfrm>
        </p:spPr>
        <p:txBody>
          <a:bodyPr/>
          <a:lstStyle/>
          <a:p>
            <a:r>
              <a:rPr lang="en-US" dirty="0" smtClean="0"/>
              <a:t>A Full Plate for School Administrators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373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Webinar</a:t>
            </a:r>
            <a:r>
              <a:rPr lang="en-US" baseline="0" dirty="0" smtClean="0"/>
              <a:t> #2 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1" y="1825624"/>
            <a:ext cx="4914188" cy="4110719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b="1" dirty="0" smtClean="0"/>
              <a:t>Re-Open </a:t>
            </a:r>
            <a:r>
              <a:rPr lang="en-US" b="1" dirty="0" smtClean="0"/>
              <a:t>Scenarios</a:t>
            </a:r>
          </a:p>
          <a:p>
            <a:pPr lvl="0">
              <a:lnSpc>
                <a:spcPct val="150000"/>
              </a:lnSpc>
            </a:pPr>
            <a:r>
              <a:rPr lang="en-US" b="1" dirty="0" smtClean="0">
                <a:hlinkClick r:id="rId3"/>
              </a:rPr>
              <a:t>CDC Guidance</a:t>
            </a:r>
            <a:endParaRPr lang="en-US" b="1" dirty="0" smtClean="0"/>
          </a:p>
          <a:p>
            <a:pPr lvl="0">
              <a:lnSpc>
                <a:spcPct val="150000"/>
              </a:lnSpc>
            </a:pPr>
            <a:r>
              <a:rPr lang="en-US" b="1" dirty="0" smtClean="0"/>
              <a:t>Facility Disinfection Plan</a:t>
            </a:r>
          </a:p>
          <a:p>
            <a:pPr lvl="0">
              <a:lnSpc>
                <a:spcPct val="150000"/>
              </a:lnSpc>
            </a:pPr>
            <a:r>
              <a:rPr lang="en-US" b="1" baseline="0" dirty="0" smtClean="0"/>
              <a:t>How to Properly</a:t>
            </a:r>
            <a:r>
              <a:rPr lang="en-US" b="1" dirty="0" smtClean="0"/>
              <a:t> Disinfect</a:t>
            </a:r>
          </a:p>
          <a:p>
            <a:pPr lvl="0">
              <a:lnSpc>
                <a:spcPct val="150000"/>
              </a:lnSpc>
            </a:pPr>
            <a:r>
              <a:rPr lang="en-US" b="1" baseline="0" dirty="0" smtClean="0"/>
              <a:t>High Touch Disinfecting</a:t>
            </a:r>
          </a:p>
          <a:p>
            <a:pPr lvl="0">
              <a:lnSpc>
                <a:spcPct val="150000"/>
              </a:lnSpc>
            </a:pPr>
            <a:r>
              <a:rPr lang="en-US" b="1" dirty="0" smtClean="0"/>
              <a:t>Clean vs Disinfect</a:t>
            </a:r>
            <a:endParaRPr lang="en-US" b="1" baseline="0" dirty="0" smtClean="0"/>
          </a:p>
          <a:p>
            <a:pPr lvl="0">
              <a:lnSpc>
                <a:spcPct val="150000"/>
              </a:lnSpc>
            </a:pPr>
            <a:r>
              <a:rPr lang="en-US" b="1" dirty="0" smtClean="0"/>
              <a:t>EPA List </a:t>
            </a:r>
            <a:r>
              <a:rPr lang="en-US" b="1" dirty="0" smtClean="0"/>
              <a:t>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7364" r="-6904" b="-7364"/>
          <a:stretch/>
        </p:blipFill>
        <p:spPr>
          <a:xfrm>
            <a:off x="5476172" y="1791610"/>
            <a:ext cx="6307353" cy="35478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About Making people feel safe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b="1" dirty="0" smtClean="0"/>
              <a:t>Students</a:t>
            </a:r>
            <a:endParaRPr lang="en-US" b="1" dirty="0" smtClean="0"/>
          </a:p>
          <a:p>
            <a:pPr lvl="0">
              <a:lnSpc>
                <a:spcPct val="150000"/>
              </a:lnSpc>
            </a:pPr>
            <a:r>
              <a:rPr lang="en-US" b="1" dirty="0" smtClean="0"/>
              <a:t>Staff</a:t>
            </a:r>
          </a:p>
          <a:p>
            <a:pPr lvl="0">
              <a:lnSpc>
                <a:spcPct val="150000"/>
              </a:lnSpc>
            </a:pPr>
            <a:r>
              <a:rPr lang="en-US" b="1" dirty="0" smtClean="0"/>
              <a:t>Visitors</a:t>
            </a:r>
          </a:p>
          <a:p>
            <a:pPr lvl="0">
              <a:lnSpc>
                <a:spcPct val="150000"/>
              </a:lnSpc>
            </a:pPr>
            <a:r>
              <a:rPr lang="en-US" b="1" dirty="0" smtClean="0"/>
              <a:t>Parents</a:t>
            </a:r>
            <a:endParaRPr lang="en-US" b="1" dirty="0" smtClean="0"/>
          </a:p>
          <a:p>
            <a:pPr marL="0" lvl="0" indent="0">
              <a:buNone/>
            </a:pPr>
            <a:endParaRPr lang="en-US" dirty="0" smtClean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12" y="1803075"/>
            <a:ext cx="4884848" cy="32557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499595"/>
            <a:ext cx="5362348" cy="1325563"/>
          </a:xfrm>
        </p:spPr>
        <p:txBody>
          <a:bodyPr/>
          <a:lstStyle/>
          <a:p>
            <a:r>
              <a:rPr lang="en-US" dirty="0" smtClean="0"/>
              <a:t>What’s the re-Open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2877004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In Person</a:t>
            </a:r>
            <a:endParaRPr lang="en-US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Hybrid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Distance Learning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86" y="1496535"/>
            <a:ext cx="5344426" cy="3888264"/>
          </a:xfrm>
        </p:spPr>
      </p:pic>
      <p:sp>
        <p:nvSpPr>
          <p:cNvPr id="5" name="TextBox 4"/>
          <p:cNvSpPr txBox="1"/>
          <p:nvPr/>
        </p:nvSpPr>
        <p:spPr>
          <a:xfrm>
            <a:off x="141852" y="5384799"/>
            <a:ext cx="611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hlinkClick r:id="rId4" action="ppaction://hlinkfile"/>
              </a:rPr>
              <a:t>CDC School Readiness &amp; Planning Guide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577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Cleaning and Infection Control are a big part of the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1" y="2252499"/>
            <a:ext cx="4914189" cy="4351338"/>
          </a:xfrm>
        </p:spPr>
        <p:txBody>
          <a:bodyPr/>
          <a:lstStyle/>
          <a:p>
            <a:r>
              <a:rPr lang="en-US" dirty="0" smtClean="0"/>
              <a:t>CDC Guidance for Schools</a:t>
            </a:r>
          </a:p>
          <a:p>
            <a:r>
              <a:rPr lang="en-US" dirty="0" smtClean="0"/>
              <a:t>Surfaces to be cleaned</a:t>
            </a:r>
          </a:p>
          <a:p>
            <a:r>
              <a:rPr lang="en-US" dirty="0" smtClean="0"/>
              <a:t>Surfaces to be disinfected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9" r="166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5457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5188176" cy="1325563"/>
          </a:xfrm>
        </p:spPr>
        <p:txBody>
          <a:bodyPr/>
          <a:lstStyle/>
          <a:p>
            <a:r>
              <a:rPr lang="en-US" dirty="0" smtClean="0"/>
              <a:t>Cleaning &amp; Disinfecting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534214"/>
            <a:ext cx="4151027" cy="2587843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u="sng" dirty="0" smtClean="0"/>
              <a:t>Develop Your Plan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u="sng" dirty="0" smtClean="0"/>
              <a:t>Implement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u="sng" dirty="0" smtClean="0"/>
              <a:t>Maintain and Revise</a:t>
            </a:r>
          </a:p>
          <a:p>
            <a:pPr marL="457200" indent="-457200">
              <a:buFont typeface="+mj-lt"/>
              <a:buAutoNum type="arabicPeriod"/>
            </a:pPr>
            <a:endParaRPr lang="en-US" b="1" u="sng" dirty="0"/>
          </a:p>
          <a:p>
            <a:pPr marL="0" indent="0">
              <a:buNone/>
            </a:pPr>
            <a:endParaRPr lang="en-US" b="1" u="sng" dirty="0" smtClean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41" r="-5027" b="1988"/>
          <a:stretch/>
        </p:blipFill>
        <p:spPr>
          <a:xfrm>
            <a:off x="5146930" y="996618"/>
            <a:ext cx="5386256" cy="46321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938" y="5167086"/>
            <a:ext cx="5644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4"/>
              </a:rPr>
              <a:t>CDC Cleaning and Disinfection Decision Tool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320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Role of Facilities maintenance and Custodians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08280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Should I clean before I disinfect?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What about contact time?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How long is a surface protected?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Can disinfectants be used in a fogger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What disinfectants are approved for use against the human corona virus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8</a:t>
            </a:fld>
            <a:endParaRPr lang="en-US" noProof="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07" y="1467507"/>
            <a:ext cx="5810848" cy="3888264"/>
          </a:xfrm>
        </p:spPr>
      </p:pic>
    </p:spTree>
    <p:extLst>
      <p:ext uri="{BB962C8B-B14F-4D97-AF65-F5344CB8AC3E}">
        <p14:creationId xmlns:p14="http://schemas.microsoft.com/office/powerpoint/2010/main" val="335401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499595"/>
            <a:ext cx="6060708" cy="1325563"/>
          </a:xfrm>
        </p:spPr>
        <p:txBody>
          <a:bodyPr/>
          <a:lstStyle/>
          <a:p>
            <a:r>
              <a:rPr lang="en-US" dirty="0" smtClean="0"/>
              <a:t>How to Properly Disinfect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960" y="1825625"/>
            <a:ext cx="5228794" cy="408280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Cleaning and Disinfecting are different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Disinfectants have wet contact time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Wiping to dryness is cleaning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Leaving surfaces visibly moist is disinfecting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2672" b="20401"/>
          <a:stretch/>
        </p:blipFill>
        <p:spPr>
          <a:xfrm>
            <a:off x="5453149" y="1467507"/>
            <a:ext cx="6448565" cy="3888264"/>
          </a:xfrm>
        </p:spPr>
      </p:pic>
    </p:spTree>
    <p:extLst>
      <p:ext uri="{BB962C8B-B14F-4D97-AF65-F5344CB8AC3E}">
        <p14:creationId xmlns:p14="http://schemas.microsoft.com/office/powerpoint/2010/main" val="52299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A9B47F-3DD8-4645-81DC-B88780643C07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1071E6-22AE-499A-B09C-BF21CF5F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</Template>
  <TotalTime>0</TotalTime>
  <Words>494</Words>
  <Application>Microsoft Office PowerPoint</Application>
  <PresentationFormat>Widescreen</PresentationFormat>
  <Paragraphs>128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Corbel</vt:lpstr>
      <vt:lpstr>Wingdings</vt:lpstr>
      <vt:lpstr>Office Theme</vt:lpstr>
      <vt:lpstr>Back to School</vt:lpstr>
      <vt:lpstr>A Full Plate for School Administrators</vt:lpstr>
      <vt:lpstr>Webinar #2 Agenda</vt:lpstr>
      <vt:lpstr>It’s About Making people feel safe</vt:lpstr>
      <vt:lpstr>What’s the re-Open Plan</vt:lpstr>
      <vt:lpstr>Cleaning and Infection Control are a big part of the plan</vt:lpstr>
      <vt:lpstr>Cleaning &amp; Disinfecting  </vt:lpstr>
      <vt:lpstr>The Role of Facilities maintenance and Custodians</vt:lpstr>
      <vt:lpstr>How to Properly Disinfect</vt:lpstr>
      <vt:lpstr>What’s your Plan?</vt:lpstr>
      <vt:lpstr>1. Develop Your Plan</vt:lpstr>
      <vt:lpstr>2.  Implement your Plan</vt:lpstr>
      <vt:lpstr>3.  Maintain and Revise As Needed</vt:lpstr>
      <vt:lpstr>Disinfecting</vt:lpstr>
      <vt:lpstr>Disinfecting Floor to Ceiling is NOT necessary</vt:lpstr>
      <vt:lpstr>Approved Disinfectants for the Virus that causes COVID-19</vt:lpstr>
      <vt:lpstr>Disinfectant Application Terminology</vt:lpstr>
      <vt:lpstr>E-Spray </vt:lpstr>
      <vt:lpstr>Thank you! Please visit our COVID-19 resources Page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2020-06-01T14:51:30Z</dcterms:created>
  <dcterms:modified xsi:type="dcterms:W3CDTF">2020-07-09T17:52:14Z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